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ppt/_rels/presentation.xml.rels" ContentType="application/vnd.openxmlformats-package.relationships+xml"/>
  <Override PartName="/ppt/media/image4.wmf" ContentType="image/x-wmf"/>
  <Override PartName="/ppt/media/image3.png" ContentType="image/png"/>
  <Override PartName="/ppt/media/image2.wmf" ContentType="image/x-wmf"/>
  <Override PartName="/ppt/media/image1.wmf" ContentType="image/x-wmf"/>
  <Override PartName="/ppt/charts/chart2.xml" ContentType="application/vnd.openxmlformats-officedocument.drawingml.chart+xml"/>
  <Override PartName="/ppt/charts/chart1.xml" ContentType="application/vnd.openxmlformats-officedocument.drawingml.chart+xml"/>
  <Override PartName="/ppt/presentation.xml" ContentType="application/vnd.openxmlformats-officedocument.presentationml.presentation.main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_rels/slide11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4.xml.rels" ContentType="application/vnd.openxmlformats-package.relationships+xml"/>
  <Override PartName="/ppt/slides/_rels/slide10.xml.rels" ContentType="application/vnd.openxmlformats-package.relationships+xml"/>
  <Override PartName="/ppt/slides/slide11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Masters/slideMaster3.xml" ContentType="application/vnd.openxmlformats-officedocument.presentationml.slideMaster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1.xml.rels" ContentType="application/vnd.openxmlformats-package.relationships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_rels/slideLayout36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x="9144000" cy="6858000"/>
  <p:notesSz cx="6797675" cy="9926637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
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view3D>
      <c:rotX val="30"/>
      <c:rotY val="0"/>
      <c:rAngAx val="0"/>
      <c:perspective val="30"/>
    </c:view3D>
    <c:floor>
      <c:spPr>
        <a:solidFill>
          <a:srgbClr val="d9d9d9"/>
        </a:solidFill>
        <a:ln>
          <a:noFill/>
        </a:ln>
      </c:spPr>
    </c:floor>
    <c:sideWall>
      <c:spPr>
        <a:solidFill>
          <a:srgbClr val="d9d9d9"/>
        </a:solidFill>
        <a:ln>
          <a:noFill/>
        </a:ln>
      </c:spPr>
    </c:sideWall>
    <c:backWall>
      <c:spPr>
        <a:solidFill>
          <a:srgbClr val="d9d9d9"/>
        </a:solidFill>
        <a:ln>
          <a:noFill/>
        </a:ln>
      </c:spPr>
    </c:backWall>
    <c:plotArea>
      <c:layout>
        <c:manualLayout>
          <c:layoutTarget val="inner"/>
          <c:xMode val="edge"/>
          <c:yMode val="edge"/>
          <c:x val="0.0270569826574521"/>
          <c:y val="0.253575165678409"/>
          <c:w val="0.546616247229104"/>
          <c:h val="0.69317521218463"/>
        </c:manualLayout>
      </c:layout>
      <c:pie3DChart>
        <c:varyColors val="1"/>
        <c:ser>
          <c:idx val="0"/>
          <c:order val="0"/>
          <c:tx>
            <c:strRef>
              <c:f>label 0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6076b4"/>
            </a:solidFill>
            <a:ln>
              <a:noFill/>
            </a:ln>
          </c:spPr>
          <c:explosion val="0"/>
          <c:dPt>
            <c:idx val="0"/>
            <c:spPr>
              <a:solidFill>
                <a:srgbClr val="7030a0"/>
              </a:solidFill>
              <a:ln>
                <a:noFill/>
              </a:ln>
            </c:spPr>
          </c:dPt>
          <c:dPt>
            <c:idx val="1"/>
            <c:spPr>
              <a:solidFill>
                <a:srgbClr val="92d050"/>
              </a:solidFill>
              <a:ln>
                <a:noFill/>
              </a:ln>
            </c:spPr>
          </c:dPt>
          <c:dPt>
            <c:idx val="2"/>
            <c:explosion val="4"/>
            <c:spPr>
              <a:solidFill>
                <a:srgbClr val="ffc000"/>
              </a:solidFill>
              <a:ln>
                <a:noFill/>
              </a:ln>
            </c:spPr>
          </c:dPt>
          <c:dLbls>
            <c:dLbl>
              <c:idx val="0"/>
              <c:txPr>
                <a:bodyPr/>
                <a:lstStyle/>
                <a:p>
                  <a:pPr>
                    <a:defRPr b="1" sz="1600" spc="-1" strike="noStrike">
                      <a:solidFill>
                        <a:srgbClr val="000000"/>
                      </a:solidFill>
                      <a:latin typeface="Times New Roman"/>
                    </a:defRPr>
                  </a:pPr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eparator>
</c:separator>
            </c:dLbl>
            <c:dLbl>
              <c:idx val="1"/>
              <c:txPr>
                <a:bodyPr/>
                <a:lstStyle/>
                <a:p>
                  <a:pPr>
                    <a:defRPr b="1" sz="1600" spc="-1" strike="noStrike">
                      <a:solidFill>
                        <a:srgbClr val="000000"/>
                      </a:solidFill>
                      <a:latin typeface="Times New Roman"/>
                    </a:defRPr>
                  </a:pPr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eparator>
</c:separator>
            </c:dLbl>
            <c:dLbl>
              <c:idx val="2"/>
              <c:txPr>
                <a:bodyPr/>
                <a:lstStyle/>
                <a:p>
                  <a:pPr>
                    <a:defRPr b="1" sz="1600" spc="-1" strike="noStrike">
                      <a:solidFill>
                        <a:srgbClr val="000000"/>
                      </a:solidFill>
                      <a:latin typeface="Times New Roman"/>
                    </a:defRPr>
                  </a:pPr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eparator>
</c:separator>
            </c:dLbl>
            <c:txPr>
              <a:bodyPr/>
              <a:lstStyle/>
              <a:p>
                <a:pPr>
                  <a:defRPr b="1" sz="1600" spc="-1" strike="noStrike">
                    <a:solidFill>
                      <a:srgbClr val="000000"/>
                    </a:solidFill>
                    <a:latin typeface="Times New Roman"/>
                  </a:defRPr>
                </a:pPr>
              </a:p>
            </c:txPr>
            <c:dLblPos val="ctr"/>
            <c:showLegendKey val="0"/>
            <c:showVal val="0"/>
            <c:showCatName val="0"/>
            <c:showSerName val="0"/>
            <c:showPercent val="1"/>
            <c:separator>
</c:separator>
            <c:showLeaderLines val="0"/>
          </c:dLbls>
          <c:cat>
            <c:strRef>
              <c:f>categories</c:f>
              <c:strCache>
                <c:ptCount val="3"/>
                <c:pt idx="0">
                  <c:v>ЛПХ</c:v>
                </c:pt>
                <c:pt idx="1">
                  <c:v>Сенокошение</c:v>
                </c:pt>
                <c:pt idx="2">
                  <c:v>С.-х. производство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3"/>
                <c:pt idx="0">
                  <c:v>0.01</c:v>
                </c:pt>
                <c:pt idx="1">
                  <c:v>0.31</c:v>
                </c:pt>
                <c:pt idx="2">
                  <c:v>0.68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585784196093893"/>
          <c:y val="0.370274103910935"/>
          <c:w val="0.36131407814351"/>
          <c:h val="0.333280798257558"/>
        </c:manualLayout>
      </c:layout>
      <c:overlay val="0"/>
      <c:spPr>
        <a:noFill/>
        <a:ln>
          <a:noFill/>
        </a:ln>
      </c:spPr>
      <c:txPr>
        <a:bodyPr/>
        <a:lstStyle/>
        <a:p>
          <a:pPr>
            <a:defRPr b="0" sz="1600" spc="-1" strike="noStrike">
              <a:solidFill>
                <a:srgbClr val="000000"/>
              </a:solidFill>
              <a:latin typeface="Times New Roman"/>
            </a:defRPr>
          </a:pPr>
        </a:p>
      </c:txPr>
    </c:legend>
    <c:plotVisOnly val="1"/>
    <c:dispBlanksAs val="zero"/>
  </c:chart>
  <c:spPr>
    <a:noFill/>
    <a:ln>
      <a:noFill/>
    </a:ln>
  </c:spPr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title>
      <c:tx>
        <c:rich>
          <a:bodyPr rot="0"/>
          <a:lstStyle/>
          <a:p>
            <a:pPr>
              <a:defRPr b="1" sz="1600" spc="-1" strike="noStrike">
                <a:solidFill>
                  <a:srgbClr val="000000"/>
                </a:solidFill>
                <a:latin typeface="Times New Roman"/>
              </a:defRPr>
            </a:pPr>
            <a:r>
              <a:rPr b="1" sz="1600" spc="-1" strike="noStrike">
                <a:solidFill>
                  <a:srgbClr val="000000"/>
                </a:solidFill>
                <a:latin typeface="Times New Roman"/>
              </a:rPr>
              <a:t>Сумма поступлений от               
продажи земельных участков, рублей</a:t>
            </a:r>
          </a:p>
        </c:rich>
      </c:tx>
      <c:layout>
        <c:manualLayout>
          <c:xMode val="edge"/>
          <c:yMode val="edge"/>
          <c:x val="0.349456317960255"/>
          <c:y val="0.00270233752195649"/>
        </c:manualLayout>
      </c:layout>
      <c:overlay val="0"/>
      <c:spPr>
        <a:noFill/>
        <a:ln>
          <a:noFill/>
        </a:ln>
      </c:spPr>
    </c:title>
    <c:autoTitleDeleted val="0"/>
    <c:view3D>
      <c:rotX val="20"/>
      <c:rotY val="0"/>
      <c:rAngAx val="0"/>
      <c:perspective val="30"/>
    </c:view3D>
    <c:floor>
      <c:spPr>
        <a:solidFill>
          <a:srgbClr val="d9d9d9"/>
        </a:solidFill>
        <a:ln>
          <a:noFill/>
        </a:ln>
      </c:spPr>
    </c:floor>
    <c:sideWall>
      <c:spPr>
        <a:solidFill>
          <a:srgbClr val="d9d9d9"/>
        </a:solidFill>
        <a:ln>
          <a:noFill/>
        </a:ln>
      </c:spPr>
    </c:sideWall>
    <c:backWall>
      <c:spPr>
        <a:solidFill>
          <a:srgbClr val="d9d9d9"/>
        </a:solidFill>
        <a:ln>
          <a:noFill/>
        </a:ln>
      </c:spPr>
    </c:backWall>
    <c:plotArea>
      <c:layout>
        <c:manualLayout>
          <c:layoutTarget val="inner"/>
          <c:xMode val="edge"/>
          <c:yMode val="edge"/>
          <c:x val="0"/>
          <c:y val="0.193622483448183"/>
          <c:w val="0.584926884139483"/>
          <c:h val="0.712876638292123"/>
        </c:manualLayout>
      </c:layout>
      <c:pie3DChart>
        <c:varyColors val="1"/>
        <c:ser>
          <c:idx val="0"/>
          <c:order val="0"/>
          <c:tx>
            <c:strRef>
              <c:f>label 0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6076b4"/>
            </a:solidFill>
            <a:ln>
              <a:noFill/>
            </a:ln>
          </c:spPr>
          <c:explosion val="33"/>
          <c:dPt>
            <c:idx val="0"/>
            <c:explosion val="33"/>
            <c:spPr>
              <a:solidFill>
                <a:srgbClr val="f0b57a"/>
              </a:solidFill>
              <a:ln>
                <a:noFill/>
              </a:ln>
            </c:spPr>
          </c:dPt>
          <c:dPt>
            <c:idx val="1"/>
            <c:explosion val="33"/>
            <c:spPr>
              <a:solidFill>
                <a:srgbClr val="92d050"/>
              </a:solidFill>
              <a:ln>
                <a:noFill/>
              </a:ln>
            </c:spPr>
          </c:dPt>
          <c:dLbls>
            <c:numFmt formatCode="General" sourceLinked="1"/>
            <c:dLbl>
              <c:idx val="0"/>
              <c:txPr>
                <a:bodyPr/>
                <a:lstStyle/>
                <a:p>
                  <a:pPr>
                    <a:defRPr b="0" sz="1600" spc="-1" strike="noStrike">
                      <a:solidFill>
                        <a:srgbClr val="000000"/>
                      </a:solidFill>
                      <a:latin typeface="Palatino Linotype"/>
                    </a:defRPr>
                  </a:pPr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eparator>; </c:separator>
            </c:dLbl>
            <c:dLbl>
              <c:idx val="1"/>
              <c:txPr>
                <a:bodyPr/>
                <a:lstStyle/>
                <a:p>
                  <a:pPr>
                    <a:defRPr b="0" sz="1600" spc="-1" strike="noStrike">
                      <a:solidFill>
                        <a:srgbClr val="000000"/>
                      </a:solidFill>
                      <a:latin typeface="Palatino Linotype"/>
                    </a:defRPr>
                  </a:pPr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eparator>; </c:separator>
            </c:dLbl>
            <c:txPr>
              <a:bodyPr/>
              <a:lstStyle/>
              <a:p>
                <a:pPr>
                  <a:defRPr b="0" sz="1600" spc="-1" strike="noStrike">
                    <a:solidFill>
                      <a:srgbClr val="000000"/>
                    </a:solidFill>
                    <a:latin typeface="Palatino Linotype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eparator>; </c:separator>
            <c:showLeaderLines val="0"/>
          </c:dLbls>
          <c:cat>
            <c:strRef>
              <c:f>categories</c:f>
              <c:strCache>
                <c:ptCount val="2"/>
                <c:pt idx="0">
                  <c:v>Земли сельскохозяйственного назначения</c:v>
                </c:pt>
                <c:pt idx="1">
                  <c:v>Земли населенных пунктов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2"/>
                <c:pt idx="0">
                  <c:v>3252.61</c:v>
                </c:pt>
                <c:pt idx="1">
                  <c:v>171186.35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523465969058993"/>
          <c:y val="0.244206963839259"/>
          <c:w val="0.395899504316872"/>
          <c:h val="0.581146887843653"/>
        </c:manualLayout>
      </c:layout>
      <c:overlay val="0"/>
      <c:spPr>
        <a:noFill/>
        <a:ln>
          <a:noFill/>
        </a:ln>
      </c:spPr>
      <c:txPr>
        <a:bodyPr/>
        <a:lstStyle/>
        <a:p>
          <a:pPr>
            <a:defRPr b="0" sz="1400" spc="-1" strike="noStrike">
              <a:solidFill>
                <a:srgbClr val="000000"/>
              </a:solidFill>
              <a:latin typeface="Times New Roman"/>
            </a:defRPr>
          </a:pPr>
        </a:p>
      </c:txPr>
    </c:legend>
    <c:plotVisOnly val="1"/>
    <c:dispBlanksAs val="zero"/>
  </c:chart>
  <c:spPr>
    <a:noFill/>
    <a:ln>
      <a:noFill/>
    </a:ln>
  </c:spPr>
</c:chartSpace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Palatino Linotype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Palatino Linotype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Palatino Linotype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Palatino Linotype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692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Palatino Linotype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Palatino Linotype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Palatino Linotype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Palatino Linotype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Palatino Linotype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692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Palatino Linotype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Palatino Linotype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Palatino Linotype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Palatino Linotype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Palatino Linotype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Palatino Linotype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692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Palatino Linotype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Palatino Linotype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Palatino Linotype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Palatino Linotype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Palatino Linotype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Palatino Linotype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10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Palatino Linotype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Palatino Linotype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Palatino Linotype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Palatino Linotype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124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125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126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127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128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Palatino Linotype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Palatino Linotype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Palatino Linotype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Palatino Linotype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Palatino Linotype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8457840" y="6499440"/>
            <a:ext cx="84240" cy="8424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" name="CustomShape 2"/>
          <p:cNvSpPr/>
          <p:nvPr/>
        </p:nvSpPr>
        <p:spPr>
          <a:xfrm>
            <a:off x="569160" y="6499440"/>
            <a:ext cx="84240" cy="8424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" name="PlaceHolder 3"/>
          <p:cNvSpPr>
            <a:spLocks noGrp="1"/>
          </p:cNvSpPr>
          <p:nvPr>
            <p:ph type="title"/>
          </p:nvPr>
        </p:nvSpPr>
        <p:spPr>
          <a:xfrm>
            <a:off x="685800" y="609480"/>
            <a:ext cx="7772040" cy="4266720"/>
          </a:xfrm>
          <a:prstGeom prst="rect">
            <a:avLst/>
          </a:prstGeom>
        </p:spPr>
        <p:txBody>
          <a:bodyPr anchor="b">
            <a:noAutofit/>
          </a:bodyPr>
          <a:p>
            <a:pPr algn="ctr">
              <a:lnSpc>
                <a:spcPct val="100000"/>
              </a:lnSpc>
            </a:pPr>
            <a:r>
              <a:rPr b="0" lang="ru-RU" sz="8000" spc="-1" strike="noStrike">
                <a:solidFill>
                  <a:srgbClr val="2f5897"/>
                </a:solidFill>
                <a:latin typeface="Palatino Linotype"/>
              </a:rPr>
              <a:t>Образец </a:t>
            </a:r>
            <a:r>
              <a:rPr b="0" lang="ru-RU" sz="8000" spc="-1" strike="noStrike">
                <a:solidFill>
                  <a:srgbClr val="2f5897"/>
                </a:solidFill>
                <a:latin typeface="Palatino Linotype"/>
              </a:rPr>
              <a:t>заголовка</a:t>
            </a:r>
            <a:endParaRPr b="0" lang="ru-RU" sz="8000" spc="-1" strike="noStrike">
              <a:solidFill>
                <a:srgbClr val="000000"/>
              </a:solidFill>
              <a:latin typeface="Palatino Linotype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dt"/>
          </p:nvPr>
        </p:nvSpPr>
        <p:spPr>
          <a:xfrm>
            <a:off x="6363360" y="6356520"/>
            <a:ext cx="2085480" cy="364680"/>
          </a:xfrm>
          <a:prstGeom prst="rect">
            <a:avLst/>
          </a:prstGeom>
        </p:spPr>
        <p:txBody>
          <a:bodyPr rIns="45720" anchor="ctr">
            <a:noAutofit/>
          </a:bodyPr>
          <a:p>
            <a:pPr algn="r">
              <a:lnSpc>
                <a:spcPct val="100000"/>
              </a:lnSpc>
            </a:pPr>
            <a:fld id="{502B9E62-3BE7-4208-9F9A-A784DD2C2B4C}" type="datetime">
              <a:rPr b="0" lang="ru-RU" sz="1200" spc="-1" strike="noStrike">
                <a:solidFill>
                  <a:srgbClr val="595959"/>
                </a:solidFill>
                <a:latin typeface="Century Gothic"/>
              </a:rPr>
              <a:t>2.3.21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8543160" y="6356520"/>
            <a:ext cx="561600" cy="364680"/>
          </a:xfrm>
          <a:prstGeom prst="rect">
            <a:avLst/>
          </a:prstGeom>
        </p:spPr>
        <p:txBody>
          <a:bodyPr lIns="27360" rIns="45720" anchor="ctr">
            <a:noAutofit/>
          </a:bodyPr>
          <a:p>
            <a:pPr>
              <a:lnSpc>
                <a:spcPct val="100000"/>
              </a:lnSpc>
            </a:pPr>
            <a:fld id="{DCEC789B-6893-4443-9407-44F448F6345B}" type="slidenum">
              <a:rPr b="0" lang="ru-RU" sz="1200" spc="-1" strike="noStrike">
                <a:solidFill>
                  <a:srgbClr val="595959"/>
                </a:solidFill>
                <a:latin typeface="Century Gothic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5" name="PlaceHolder 6"/>
          <p:cNvSpPr>
            <a:spLocks noGrp="1"/>
          </p:cNvSpPr>
          <p:nvPr>
            <p:ph type="ftr"/>
          </p:nvPr>
        </p:nvSpPr>
        <p:spPr>
          <a:xfrm>
            <a:off x="659160" y="6356520"/>
            <a:ext cx="2847600" cy="364680"/>
          </a:xfrm>
          <a:prstGeom prst="rect">
            <a:avLst/>
          </a:prstGeom>
        </p:spPr>
        <p:txBody>
          <a:bodyPr lIns="45720"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6" name="PlaceHolder 7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808080"/>
                </a:solidFill>
                <a:latin typeface="Century Gothic"/>
              </a:rPr>
              <a:t>Для правки структуры щёлкните мышью</a:t>
            </a:r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600" spc="-1" strike="noStrike">
                <a:solidFill>
                  <a:srgbClr val="808080"/>
                </a:solidFill>
                <a:latin typeface="Century Gothic"/>
              </a:rPr>
              <a:t>Второй уровень структуры</a:t>
            </a:r>
            <a:endParaRPr b="0" lang="ru-RU" sz="1600" spc="-1" strike="noStrike">
              <a:solidFill>
                <a:srgbClr val="808080"/>
              </a:solidFill>
              <a:latin typeface="Century Gothic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600" spc="-1" strike="noStrike">
                <a:solidFill>
                  <a:srgbClr val="808080"/>
                </a:solidFill>
                <a:latin typeface="Century Gothic"/>
              </a:rPr>
              <a:t>Третий уровень структуры</a:t>
            </a:r>
            <a:endParaRPr b="0" lang="ru-RU" sz="1600" spc="-1" strike="noStrike">
              <a:solidFill>
                <a:srgbClr val="808080"/>
              </a:solidFill>
              <a:latin typeface="Century Gothic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600" spc="-1" strike="noStrike">
                <a:solidFill>
                  <a:srgbClr val="808080"/>
                </a:solidFill>
                <a:latin typeface="Century Gothic"/>
              </a:rPr>
              <a:t>Четвёртый уровень структуры</a:t>
            </a:r>
            <a:endParaRPr b="0" lang="ru-RU" sz="1600" spc="-1" strike="noStrike">
              <a:solidFill>
                <a:srgbClr val="808080"/>
              </a:solidFill>
              <a:latin typeface="Century Gothic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808080"/>
                </a:solidFill>
                <a:latin typeface="Century Gothic"/>
              </a:rPr>
              <a:t>Пятый уровень структуры</a:t>
            </a:r>
            <a:endParaRPr b="0" lang="ru-RU" sz="2000" spc="-1" strike="noStrike">
              <a:solidFill>
                <a:srgbClr val="808080"/>
              </a:solidFill>
              <a:latin typeface="Century Gothic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808080"/>
                </a:solidFill>
                <a:latin typeface="Century Gothic"/>
              </a:rPr>
              <a:t>Шестой уровень структуры</a:t>
            </a:r>
            <a:endParaRPr b="0" lang="ru-RU" sz="2000" spc="-1" strike="noStrike">
              <a:solidFill>
                <a:srgbClr val="808080"/>
              </a:solidFill>
              <a:latin typeface="Century Gothic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808080"/>
                </a:solidFill>
                <a:latin typeface="Century Gothic"/>
              </a:rPr>
              <a:t>Седьмой уровень структуры</a:t>
            </a:r>
            <a:endParaRPr b="0" lang="ru-RU" sz="2000" spc="-1" strike="noStrike">
              <a:solidFill>
                <a:srgbClr val="808080"/>
              </a:solidFill>
              <a:latin typeface="Century Gothic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CustomShape 1"/>
          <p:cNvSpPr/>
          <p:nvPr/>
        </p:nvSpPr>
        <p:spPr>
          <a:xfrm>
            <a:off x="8457840" y="6499440"/>
            <a:ext cx="84240" cy="8424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4" name="CustomShape 2"/>
          <p:cNvSpPr/>
          <p:nvPr/>
        </p:nvSpPr>
        <p:spPr>
          <a:xfrm>
            <a:off x="569160" y="6499440"/>
            <a:ext cx="84240" cy="8424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5" name="PlaceHolder 3"/>
          <p:cNvSpPr>
            <a:spLocks noGrp="1"/>
          </p:cNvSpPr>
          <p:nvPr>
            <p:ph type="title"/>
          </p:nvPr>
        </p:nvSpPr>
        <p:spPr>
          <a:xfrm>
            <a:off x="457200" y="0"/>
            <a:ext cx="8229240" cy="1599840"/>
          </a:xfrm>
          <a:prstGeom prst="rect">
            <a:avLst/>
          </a:prstGeom>
        </p:spPr>
        <p:txBody>
          <a:bodyPr anchor="b">
            <a:noAutofit/>
          </a:bodyPr>
          <a:p>
            <a:pPr algn="ctr">
              <a:lnSpc>
                <a:spcPts val="5800"/>
              </a:lnSpc>
            </a:pPr>
            <a:r>
              <a:rPr b="0" lang="ru-RU" sz="5400" spc="-1" strike="noStrike">
                <a:solidFill>
                  <a:srgbClr val="2f5897"/>
                </a:solidFill>
                <a:latin typeface="Palatino Linotype"/>
              </a:rPr>
              <a:t>Образец </a:t>
            </a:r>
            <a:r>
              <a:rPr b="0" lang="ru-RU" sz="5400" spc="-1" strike="noStrike">
                <a:solidFill>
                  <a:srgbClr val="2f5897"/>
                </a:solidFill>
                <a:latin typeface="Palatino Linotype"/>
              </a:rPr>
              <a:t>заголовка</a:t>
            </a:r>
            <a:endParaRPr b="0" lang="ru-RU" sz="5400" spc="-1" strike="noStrike">
              <a:solidFill>
                <a:srgbClr val="000000"/>
              </a:solidFill>
              <a:latin typeface="Palatino Linotype"/>
            </a:endParaRPr>
          </a:p>
        </p:txBody>
      </p:sp>
      <p:sp>
        <p:nvSpPr>
          <p:cNvPr id="46" name="PlaceHolder 4"/>
          <p:cNvSpPr>
            <a:spLocks noGrp="1"/>
          </p:cNvSpPr>
          <p:nvPr>
            <p:ph type="dt"/>
          </p:nvPr>
        </p:nvSpPr>
        <p:spPr>
          <a:xfrm>
            <a:off x="6363360" y="6356520"/>
            <a:ext cx="2085480" cy="364680"/>
          </a:xfrm>
          <a:prstGeom prst="rect">
            <a:avLst/>
          </a:prstGeom>
        </p:spPr>
        <p:txBody>
          <a:bodyPr rIns="45720" anchor="ctr">
            <a:noAutofit/>
          </a:bodyPr>
          <a:p>
            <a:pPr algn="r">
              <a:lnSpc>
                <a:spcPct val="100000"/>
              </a:lnSpc>
            </a:pPr>
            <a:fld id="{4DDB5098-AFBD-479D-931D-5E9BD0B49724}" type="datetime">
              <a:rPr b="0" lang="ru-RU" sz="1200" spc="-1" strike="noStrike">
                <a:solidFill>
                  <a:srgbClr val="595959"/>
                </a:solidFill>
                <a:latin typeface="Century Gothic"/>
              </a:rPr>
              <a:t>2.3.21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47" name="PlaceHolder 5"/>
          <p:cNvSpPr>
            <a:spLocks noGrp="1"/>
          </p:cNvSpPr>
          <p:nvPr>
            <p:ph type="ftr"/>
          </p:nvPr>
        </p:nvSpPr>
        <p:spPr>
          <a:xfrm>
            <a:off x="659160" y="6356520"/>
            <a:ext cx="2847600" cy="364680"/>
          </a:xfrm>
          <a:prstGeom prst="rect">
            <a:avLst/>
          </a:prstGeom>
        </p:spPr>
        <p:txBody>
          <a:bodyPr lIns="45720"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48" name="PlaceHolder 6"/>
          <p:cNvSpPr>
            <a:spLocks noGrp="1"/>
          </p:cNvSpPr>
          <p:nvPr>
            <p:ph type="sldNum"/>
          </p:nvPr>
        </p:nvSpPr>
        <p:spPr>
          <a:xfrm>
            <a:off x="8543160" y="6356520"/>
            <a:ext cx="561600" cy="364680"/>
          </a:xfrm>
          <a:prstGeom prst="rect">
            <a:avLst/>
          </a:prstGeom>
        </p:spPr>
        <p:txBody>
          <a:bodyPr lIns="27360" rIns="45720" anchor="ctr">
            <a:noAutofit/>
          </a:bodyPr>
          <a:p>
            <a:pPr>
              <a:lnSpc>
                <a:spcPct val="100000"/>
              </a:lnSpc>
            </a:pPr>
            <a:fld id="{51831E1E-0911-4089-BF62-50A0B7B84837}" type="slidenum">
              <a:rPr b="0" lang="ru-RU" sz="1200" spc="-1" strike="noStrike">
                <a:solidFill>
                  <a:srgbClr val="595959"/>
                </a:solidFill>
                <a:latin typeface="Century Gothic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49" name="PlaceHolder 7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808080"/>
                </a:solidFill>
                <a:latin typeface="Century Gothic"/>
              </a:rPr>
              <a:t>Для правки структуры щёлкните мышью</a:t>
            </a:r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600" spc="-1" strike="noStrike">
                <a:solidFill>
                  <a:srgbClr val="808080"/>
                </a:solidFill>
                <a:latin typeface="Century Gothic"/>
              </a:rPr>
              <a:t>Второй уровень структуры</a:t>
            </a:r>
            <a:endParaRPr b="0" lang="ru-RU" sz="1600" spc="-1" strike="noStrike">
              <a:solidFill>
                <a:srgbClr val="808080"/>
              </a:solidFill>
              <a:latin typeface="Century Gothic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600" spc="-1" strike="noStrike">
                <a:solidFill>
                  <a:srgbClr val="808080"/>
                </a:solidFill>
                <a:latin typeface="Century Gothic"/>
              </a:rPr>
              <a:t>Третий уровень структуры</a:t>
            </a:r>
            <a:endParaRPr b="0" lang="ru-RU" sz="1600" spc="-1" strike="noStrike">
              <a:solidFill>
                <a:srgbClr val="808080"/>
              </a:solidFill>
              <a:latin typeface="Century Gothic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600" spc="-1" strike="noStrike">
                <a:solidFill>
                  <a:srgbClr val="808080"/>
                </a:solidFill>
                <a:latin typeface="Century Gothic"/>
              </a:rPr>
              <a:t>Четвёртый уровень структуры</a:t>
            </a:r>
            <a:endParaRPr b="0" lang="ru-RU" sz="1600" spc="-1" strike="noStrike">
              <a:solidFill>
                <a:srgbClr val="808080"/>
              </a:solidFill>
              <a:latin typeface="Century Gothic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808080"/>
                </a:solidFill>
                <a:latin typeface="Century Gothic"/>
              </a:rPr>
              <a:t>Пятый уровень структуры</a:t>
            </a:r>
            <a:endParaRPr b="0" lang="ru-RU" sz="2000" spc="-1" strike="noStrike">
              <a:solidFill>
                <a:srgbClr val="808080"/>
              </a:solidFill>
              <a:latin typeface="Century Gothic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808080"/>
                </a:solidFill>
                <a:latin typeface="Century Gothic"/>
              </a:rPr>
              <a:t>Шестой уровень структуры</a:t>
            </a:r>
            <a:endParaRPr b="0" lang="ru-RU" sz="2000" spc="-1" strike="noStrike">
              <a:solidFill>
                <a:srgbClr val="808080"/>
              </a:solidFill>
              <a:latin typeface="Century Gothic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808080"/>
                </a:solidFill>
                <a:latin typeface="Century Gothic"/>
              </a:rPr>
              <a:t>Седьмой уровень структуры</a:t>
            </a:r>
            <a:endParaRPr b="0" lang="ru-RU" sz="2000" spc="-1" strike="noStrike">
              <a:solidFill>
                <a:srgbClr val="808080"/>
              </a:solidFill>
              <a:latin typeface="Century Gothic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CustomShape 1"/>
          <p:cNvSpPr/>
          <p:nvPr/>
        </p:nvSpPr>
        <p:spPr>
          <a:xfrm>
            <a:off x="8457840" y="6499440"/>
            <a:ext cx="84240" cy="8424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7" name="CustomShape 2"/>
          <p:cNvSpPr/>
          <p:nvPr/>
        </p:nvSpPr>
        <p:spPr>
          <a:xfrm>
            <a:off x="569160" y="6499440"/>
            <a:ext cx="84240" cy="8424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8" name="PlaceHolder 3"/>
          <p:cNvSpPr>
            <a:spLocks noGrp="1"/>
          </p:cNvSpPr>
          <p:nvPr>
            <p:ph type="dt"/>
          </p:nvPr>
        </p:nvSpPr>
        <p:spPr>
          <a:xfrm>
            <a:off x="6363360" y="6356520"/>
            <a:ext cx="2085480" cy="364680"/>
          </a:xfrm>
          <a:prstGeom prst="rect">
            <a:avLst/>
          </a:prstGeom>
        </p:spPr>
        <p:txBody>
          <a:bodyPr rIns="45720" anchor="ctr">
            <a:noAutofit/>
          </a:bodyPr>
          <a:p>
            <a:pPr algn="r">
              <a:lnSpc>
                <a:spcPct val="100000"/>
              </a:lnSpc>
            </a:pPr>
            <a:fld id="{69191C3E-9C1F-48D7-87B6-4B45C62A0570}" type="datetime">
              <a:rPr b="0" lang="ru-RU" sz="1200" spc="-1" strike="noStrike">
                <a:solidFill>
                  <a:srgbClr val="595959"/>
                </a:solidFill>
                <a:latin typeface="Century Gothic"/>
              </a:rPr>
              <a:t>2.3.21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89" name="PlaceHolder 4"/>
          <p:cNvSpPr>
            <a:spLocks noGrp="1"/>
          </p:cNvSpPr>
          <p:nvPr>
            <p:ph type="ftr"/>
          </p:nvPr>
        </p:nvSpPr>
        <p:spPr>
          <a:xfrm>
            <a:off x="659160" y="6356520"/>
            <a:ext cx="2847600" cy="364680"/>
          </a:xfrm>
          <a:prstGeom prst="rect">
            <a:avLst/>
          </a:prstGeom>
        </p:spPr>
        <p:txBody>
          <a:bodyPr lIns="45720"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90" name="PlaceHolder 5"/>
          <p:cNvSpPr>
            <a:spLocks noGrp="1"/>
          </p:cNvSpPr>
          <p:nvPr>
            <p:ph type="sldNum"/>
          </p:nvPr>
        </p:nvSpPr>
        <p:spPr>
          <a:xfrm>
            <a:off x="8543160" y="6356520"/>
            <a:ext cx="561600" cy="364680"/>
          </a:xfrm>
          <a:prstGeom prst="rect">
            <a:avLst/>
          </a:prstGeom>
        </p:spPr>
        <p:txBody>
          <a:bodyPr lIns="27360" rIns="45720" anchor="ctr">
            <a:noAutofit/>
          </a:bodyPr>
          <a:p>
            <a:pPr>
              <a:lnSpc>
                <a:spcPct val="100000"/>
              </a:lnSpc>
            </a:pPr>
            <a:fld id="{1C90D5D3-9EA3-43E6-9676-3E77D1594C6C}" type="slidenum">
              <a:rPr b="0" lang="ru-RU" sz="1200" spc="-1" strike="noStrike">
                <a:solidFill>
                  <a:srgbClr val="595959"/>
                </a:solidFill>
                <a:latin typeface="Century Gothic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91" name="PlaceHolder 6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solidFill>
                  <a:srgbClr val="000000"/>
                </a:solidFill>
                <a:latin typeface="Palatino Linotype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000000"/>
              </a:solidFill>
              <a:latin typeface="Palatino Linotype"/>
            </a:endParaRPr>
          </a:p>
        </p:txBody>
      </p:sp>
      <p:sp>
        <p:nvSpPr>
          <p:cNvPr id="92" name="PlaceHolder 7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808080"/>
                </a:solidFill>
                <a:latin typeface="Century Gothic"/>
              </a:rPr>
              <a:t>Для правки структуры щёлкните мышью</a:t>
            </a:r>
            <a:endParaRPr b="0" lang="ru-RU" sz="2400" spc="-1" strike="noStrike">
              <a:solidFill>
                <a:srgbClr val="808080"/>
              </a:solidFill>
              <a:latin typeface="Century Gothic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600" spc="-1" strike="noStrike">
                <a:solidFill>
                  <a:srgbClr val="808080"/>
                </a:solidFill>
                <a:latin typeface="Century Gothic"/>
              </a:rPr>
              <a:t>Второй уровень структуры</a:t>
            </a:r>
            <a:endParaRPr b="0" lang="ru-RU" sz="1600" spc="-1" strike="noStrike">
              <a:solidFill>
                <a:srgbClr val="808080"/>
              </a:solidFill>
              <a:latin typeface="Century Gothic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600" spc="-1" strike="noStrike">
                <a:solidFill>
                  <a:srgbClr val="808080"/>
                </a:solidFill>
                <a:latin typeface="Century Gothic"/>
              </a:rPr>
              <a:t>Третий уровень структуры</a:t>
            </a:r>
            <a:endParaRPr b="0" lang="ru-RU" sz="1600" spc="-1" strike="noStrike">
              <a:solidFill>
                <a:srgbClr val="808080"/>
              </a:solidFill>
              <a:latin typeface="Century Gothic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600" spc="-1" strike="noStrike">
                <a:solidFill>
                  <a:srgbClr val="808080"/>
                </a:solidFill>
                <a:latin typeface="Century Gothic"/>
              </a:rPr>
              <a:t>Четвёртый уровень структуры</a:t>
            </a:r>
            <a:endParaRPr b="0" lang="ru-RU" sz="1600" spc="-1" strike="noStrike">
              <a:solidFill>
                <a:srgbClr val="808080"/>
              </a:solidFill>
              <a:latin typeface="Century Gothic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808080"/>
                </a:solidFill>
                <a:latin typeface="Century Gothic"/>
              </a:rPr>
              <a:t>Пятый уровень структуры</a:t>
            </a:r>
            <a:endParaRPr b="0" lang="ru-RU" sz="2000" spc="-1" strike="noStrike">
              <a:solidFill>
                <a:srgbClr val="808080"/>
              </a:solidFill>
              <a:latin typeface="Century Gothic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808080"/>
                </a:solidFill>
                <a:latin typeface="Century Gothic"/>
              </a:rPr>
              <a:t>Шестой уровень структуры</a:t>
            </a:r>
            <a:endParaRPr b="0" lang="ru-RU" sz="2000" spc="-1" strike="noStrike">
              <a:solidFill>
                <a:srgbClr val="808080"/>
              </a:solidFill>
              <a:latin typeface="Century Gothic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808080"/>
                </a:solidFill>
                <a:latin typeface="Century Gothic"/>
              </a:rPr>
              <a:t>Седьмой уровень структуры</a:t>
            </a:r>
            <a:endParaRPr b="0" lang="ru-RU" sz="2000" spc="-1" strike="noStrike">
              <a:solidFill>
                <a:srgbClr val="808080"/>
              </a:solidFill>
              <a:latin typeface="Century Gothic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chart" Target="../charts/chart1.xml"/><Relationship Id="rId2" Type="http://schemas.openxmlformats.org/officeDocument/2006/relationships/slideLayout" Target="../slideLayouts/slideLayout2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chart" Target="../charts/chart2.xml"/><Relationship Id="rId2" Type="http://schemas.openxmlformats.org/officeDocument/2006/relationships/slideLayout" Target="../slideLayouts/slideLayout2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.wmf"/><Relationship Id="rId2" Type="http://schemas.openxmlformats.org/officeDocument/2006/relationships/image" Target="../media/image2.wmf"/><Relationship Id="rId3" Type="http://schemas.openxmlformats.org/officeDocument/2006/relationships/slideLayout" Target="../slideLayouts/slideLayout2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7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4.wmf"/><Relationship Id="rId2" Type="http://schemas.openxmlformats.org/officeDocument/2006/relationships/slideLayout" Target="../slideLayouts/slideLayout2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TextShape 1"/>
          <p:cNvSpPr txBox="1"/>
          <p:nvPr/>
        </p:nvSpPr>
        <p:spPr>
          <a:xfrm>
            <a:off x="357120" y="357120"/>
            <a:ext cx="8429400" cy="426672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a8b7f6"/>
                </a:solidFill>
                <a:latin typeface="Palatino Linotype"/>
              </a:rPr>
              <a:t>Доклад комитета имущественных отношений Администрации Полтавского муниципального района Омской области </a:t>
            </a:r>
            <a:br/>
            <a:r>
              <a:rPr b="1" lang="ru-RU" sz="3600" spc="-1" strike="noStrike">
                <a:solidFill>
                  <a:srgbClr val="a8b7f6"/>
                </a:solidFill>
                <a:latin typeface="Palatino Linotype"/>
              </a:rPr>
              <a:t>о проделанной работе за 2020 год</a:t>
            </a:r>
            <a:endParaRPr b="0" lang="ru-RU" sz="3600" spc="-1" strike="noStrike">
              <a:solidFill>
                <a:srgbClr val="000000"/>
              </a:solidFill>
              <a:latin typeface="Palatino Linotype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TextShape 1"/>
          <p:cNvSpPr txBox="1"/>
          <p:nvPr/>
        </p:nvSpPr>
        <p:spPr>
          <a:xfrm>
            <a:off x="142920" y="142920"/>
            <a:ext cx="9000720" cy="83916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2f5897"/>
                </a:solidFill>
                <a:latin typeface="Times New Roman"/>
              </a:rPr>
              <a:t>Муниципальный земельный контроль </a:t>
            </a:r>
            <a:endParaRPr b="0" lang="ru-RU" sz="3600" spc="-1" strike="noStrike">
              <a:solidFill>
                <a:srgbClr val="000000"/>
              </a:solidFill>
              <a:latin typeface="Palatino Linotype"/>
            </a:endParaRPr>
          </a:p>
        </p:txBody>
      </p:sp>
      <p:sp>
        <p:nvSpPr>
          <p:cNvPr id="158" name="CustomShape 2"/>
          <p:cNvSpPr/>
          <p:nvPr/>
        </p:nvSpPr>
        <p:spPr>
          <a:xfrm>
            <a:off x="290520" y="1352520"/>
            <a:ext cx="8606520" cy="2833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Проведено 43 мероприятия по муниципальному земельному контролю, в том числе 36 проверок по исполнению ранее выданных предписаний, выявлены следующие нарушения:</a:t>
            </a:r>
            <a:endParaRPr b="0" lang="ru-RU" sz="1800" spc="-1" strike="noStrike">
              <a:latin typeface="Arial"/>
            </a:endParaRPr>
          </a:p>
          <a:p>
            <a:pPr marL="285840" indent="-285480" algn="just">
              <a:lnSpc>
                <a:spcPct val="100000"/>
              </a:lnSpc>
              <a:buClr>
                <a:srgbClr val="000000"/>
              </a:buClr>
              <a:buFont typeface="Wingdings" charset="2"/>
              <a:buChar char=""/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неисполнение предписаний – 29, на общую сумму </a:t>
            </a:r>
            <a:r>
              <a:rPr b="1" lang="ru-RU" sz="1800" spc="-1" strike="noStrike">
                <a:solidFill>
                  <a:srgbClr val="000000"/>
                </a:solidFill>
                <a:latin typeface="Times New Roman"/>
              </a:rPr>
              <a:t>8000,00 рублей</a:t>
            </a: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;</a:t>
            </a:r>
            <a:endParaRPr b="0" lang="ru-RU" sz="1800" spc="-1" strike="noStrike">
              <a:latin typeface="Arial"/>
            </a:endParaRPr>
          </a:p>
          <a:p>
            <a:pPr marL="285840" indent="-285480" algn="just">
              <a:lnSpc>
                <a:spcPct val="100000"/>
              </a:lnSpc>
              <a:buClr>
                <a:srgbClr val="000000"/>
              </a:buClr>
              <a:buFont typeface="Wingdings" charset="2"/>
              <a:buChar char=""/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использование земельного участка без правоустанавливающих документов – 7, на общую сумму </a:t>
            </a:r>
            <a:r>
              <a:rPr b="1" lang="ru-RU" sz="1800" spc="-1" strike="noStrike">
                <a:solidFill>
                  <a:srgbClr val="000000"/>
                </a:solidFill>
                <a:latin typeface="Times New Roman"/>
              </a:rPr>
              <a:t>42743,13 рублей</a:t>
            </a: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.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 u="sng">
                <a:solidFill>
                  <a:srgbClr val="000000"/>
                </a:solidFill>
                <a:uFillTx/>
                <a:latin typeface="Times New Roman"/>
              </a:rPr>
              <a:t>Устранено 7 предписаний.</a:t>
            </a:r>
            <a:endParaRPr b="0" lang="ru-RU" sz="18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Направлено 3 исполнительных листа на принудительное исполнения  на общую сумму </a:t>
            </a:r>
            <a:r>
              <a:rPr b="1" lang="ru-RU" sz="1800" spc="-1" strike="noStrike">
                <a:solidFill>
                  <a:srgbClr val="000000"/>
                </a:solidFill>
                <a:latin typeface="Times New Roman"/>
              </a:rPr>
              <a:t>598379,89 рублей</a:t>
            </a: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, всего направлено на принудительное исполнение в службу судебных приставов 15 исполнительных листов.</a:t>
            </a:r>
            <a:endParaRPr b="0" lang="ru-R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CustomShape 1"/>
          <p:cNvSpPr/>
          <p:nvPr/>
        </p:nvSpPr>
        <p:spPr>
          <a:xfrm>
            <a:off x="611640" y="404640"/>
            <a:ext cx="777636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Palatino Linotype"/>
              </a:rPr>
              <a:t>В 2020 году заключено 28 договоров подряда, оказания услуг, выполнения работ на общую сумму  1350129,91  рублей: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160" name="CustomShape 2"/>
          <p:cNvSpPr/>
          <p:nvPr/>
        </p:nvSpPr>
        <p:spPr>
          <a:xfrm>
            <a:off x="742680" y="1050840"/>
            <a:ext cx="7573320" cy="3930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TextShape 1"/>
          <p:cNvSpPr txBox="1"/>
          <p:nvPr/>
        </p:nvSpPr>
        <p:spPr>
          <a:xfrm>
            <a:off x="-71640" y="492480"/>
            <a:ext cx="5766120" cy="93564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2f5897"/>
                </a:solidFill>
                <a:latin typeface="Times New Roman"/>
              </a:rPr>
              <a:t>Работа с населением в 2020 году</a:t>
            </a:r>
            <a:endParaRPr b="0" lang="ru-RU" sz="3600" spc="-1" strike="noStrike">
              <a:solidFill>
                <a:srgbClr val="000000"/>
              </a:solidFill>
              <a:latin typeface="Palatino Linotype"/>
            </a:endParaRPr>
          </a:p>
        </p:txBody>
      </p:sp>
      <p:graphicFrame>
        <p:nvGraphicFramePr>
          <p:cNvPr id="131" name="Table 2"/>
          <p:cNvGraphicFramePr/>
          <p:nvPr/>
        </p:nvGraphicFramePr>
        <p:xfrm>
          <a:off x="1043640" y="2232720"/>
          <a:ext cx="7200360" cy="4142880"/>
        </p:xfrm>
        <a:graphic>
          <a:graphicData uri="http://schemas.openxmlformats.org/drawingml/2006/table">
            <a:tbl>
              <a:tblPr/>
              <a:tblGrid>
                <a:gridCol w="5865120"/>
                <a:gridCol w="1335240"/>
              </a:tblGrid>
              <a:tr h="54324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600" spc="-1" strike="noStrike">
                          <a:solidFill>
                            <a:srgbClr val="ffffff"/>
                          </a:solidFill>
                          <a:latin typeface="Times New Roman"/>
                        </a:rPr>
                        <a:t>Виды обращений, заявлений </a:t>
                      </a:r>
                      <a:endParaRPr b="0" lang="ru-RU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6076b4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600" spc="-1" strike="noStrike">
                          <a:solidFill>
                            <a:srgbClr val="ffffff"/>
                          </a:solidFill>
                          <a:latin typeface="Times New Roman"/>
                        </a:rPr>
                        <a:t>Количество, ед.</a:t>
                      </a:r>
                      <a:endParaRPr b="0" lang="ru-RU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6076b4"/>
                    </a:solidFill>
                  </a:tcPr>
                </a:tc>
              </a:tr>
              <a:tr h="484920">
                <a:tc>
                  <a:txBody>
                    <a:bodyPr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Заявления по утверждению схемы расположения ЗУ на кадастровом плане территории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eaebf2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63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eaebf2"/>
                    </a:solidFill>
                  </a:tcPr>
                </a:tc>
              </a:tr>
              <a:tr h="484920">
                <a:tc>
                  <a:txBody>
                    <a:bodyPr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Заявления на выдачу разрешения на использование земель или земельного участка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84920">
                <a:tc>
                  <a:txBody>
                    <a:bodyPr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Извещения о намерении продать земельный участок из земель сельскохозяйственного назначения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eaebf2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200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eaebf2"/>
                    </a:solidFill>
                  </a:tcPr>
                </a:tc>
              </a:tr>
              <a:tr h="288360">
                <a:tc>
                  <a:txBody>
                    <a:bodyPr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Акты согласования местоположения границ ЗУ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65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681480">
                <a:tc>
                  <a:txBody>
                    <a:bodyPr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Заявления о предоставлении  информации из Единого банка данных объектов собственности Полтавского муниципального района и других специализированных реестров 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eaebf2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eaebf2"/>
                    </a:solidFill>
                  </a:tcPr>
                </a:tc>
              </a:tr>
              <a:tr h="288360">
                <a:tc>
                  <a:txBody>
                    <a:bodyPr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Заявления о предоставлении земельных участков на каком либо праве 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60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681480">
                <a:tc>
                  <a:txBody>
                    <a:bodyPr>
                      <a:noAutofit/>
                    </a:bodyPr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Заявления  о Постановке на учет граждан, в целях бесплатного предоставления в собственность земельных участков из муниципальной собственности для ИЖС, дачного строительства, ведения ЛПХ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eaebf2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eaebf2"/>
                    </a:solidFill>
                  </a:tcPr>
                </a:tc>
              </a:tr>
            </a:tbl>
          </a:graphicData>
        </a:graphic>
      </p:graphicFrame>
      <p:sp>
        <p:nvSpPr>
          <p:cNvPr id="132" name="CustomShape 3"/>
          <p:cNvSpPr/>
          <p:nvPr/>
        </p:nvSpPr>
        <p:spPr>
          <a:xfrm>
            <a:off x="179640" y="1647720"/>
            <a:ext cx="8677080" cy="577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Times New Roman"/>
              </a:rPr>
              <a:t>В комитет имущественных отношений администрации Полтавского муниципального района Омской области поступило 405 обращений за 2020 год.</a:t>
            </a:r>
            <a:endParaRPr b="0" lang="ru-RU" sz="1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CustomShape 1"/>
          <p:cNvSpPr/>
          <p:nvPr/>
        </p:nvSpPr>
        <p:spPr>
          <a:xfrm>
            <a:off x="556920" y="356040"/>
            <a:ext cx="7975440" cy="913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В 2020 году предоставлено в аренду 33 земельных участка, из них 5 по результатам аукциона: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  <p:graphicFrame>
        <p:nvGraphicFramePr>
          <p:cNvPr id="134" name="Table 2"/>
          <p:cNvGraphicFramePr/>
          <p:nvPr/>
        </p:nvGraphicFramePr>
        <p:xfrm>
          <a:off x="1259640" y="1279080"/>
          <a:ext cx="6912360" cy="2304000"/>
        </p:xfrm>
        <a:graphic>
          <a:graphicData uri="http://schemas.openxmlformats.org/drawingml/2006/table">
            <a:tbl>
              <a:tblPr/>
              <a:tblGrid>
                <a:gridCol w="3444480"/>
                <a:gridCol w="1542960"/>
                <a:gridCol w="1924920"/>
              </a:tblGrid>
              <a:tr h="68580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400" spc="-1" strike="noStrike">
                          <a:solidFill>
                            <a:srgbClr val="ffffff"/>
                          </a:solidFill>
                          <a:latin typeface="Times New Roman"/>
                        </a:rPr>
                        <a:t>Вид разрешенного использования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6076b4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400" spc="-1" strike="noStrike">
                          <a:solidFill>
                            <a:srgbClr val="ffffff"/>
                          </a:solidFill>
                          <a:latin typeface="Times New Roman"/>
                        </a:rPr>
                        <a:t>Количество договоров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6076b4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400" spc="-1" strike="noStrike">
                          <a:solidFill>
                            <a:srgbClr val="ffffff"/>
                          </a:solidFill>
                          <a:latin typeface="Times New Roman"/>
                        </a:rPr>
                        <a:t>Сумма, руб.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6076b4"/>
                    </a:solidFill>
                  </a:tcPr>
                </a:tc>
              </a:tr>
              <a:tr h="61272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Для ведения личного подсобного хозяйства</a:t>
                      </a:r>
                      <a:endParaRPr b="0" lang="ru-RU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d2d5e4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b="0" lang="ru-RU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d2d5e4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300,63</a:t>
                      </a:r>
                      <a:endParaRPr b="0" lang="ru-RU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d2d5e4"/>
                    </a:solidFill>
                  </a:tcPr>
                </a:tc>
              </a:tr>
              <a:tr h="39240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Сенокошение и животноводство</a:t>
                      </a:r>
                      <a:endParaRPr b="0" lang="ru-RU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eaebf2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</a:t>
                      </a:r>
                      <a:endParaRPr b="0" lang="ru-RU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eaebf2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96885,24</a:t>
                      </a:r>
                      <a:endParaRPr b="0" lang="ru-RU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eaebf2"/>
                    </a:solidFill>
                  </a:tcPr>
                </a:tc>
              </a:tr>
              <a:tr h="61308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Для сельскохозяйственного производства</a:t>
                      </a:r>
                      <a:endParaRPr b="0" lang="ru-RU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d2d5e4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b="0" lang="ru-RU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d2d5e4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212660,00</a:t>
                      </a:r>
                      <a:endParaRPr b="0" lang="ru-RU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d2d5e4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5" name="Диаграмма 5"/>
          <p:cNvGraphicFramePr/>
          <p:nvPr/>
        </p:nvGraphicFramePr>
        <p:xfrm>
          <a:off x="3348000" y="3573000"/>
          <a:ext cx="5521320" cy="309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CustomShape 1"/>
          <p:cNvSpPr/>
          <p:nvPr/>
        </p:nvSpPr>
        <p:spPr>
          <a:xfrm>
            <a:off x="683640" y="404640"/>
            <a:ext cx="7776360" cy="1461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В 2020 году заключено 24 договора купли-продажи земельных участков, в том числе 2 по результатам аукциона, на общую сумму  174 438,96 рублей. </a:t>
            </a:r>
            <a:endParaRPr b="0" lang="ru-RU" sz="18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По виду разрешенного использования распределились следующим образом:</a:t>
            </a:r>
            <a:endParaRPr b="0" lang="ru-RU" sz="1800" spc="-1" strike="noStrike">
              <a:latin typeface="Arial"/>
            </a:endParaRPr>
          </a:p>
        </p:txBody>
      </p:sp>
      <p:graphicFrame>
        <p:nvGraphicFramePr>
          <p:cNvPr id="137" name="Table 2"/>
          <p:cNvGraphicFramePr/>
          <p:nvPr/>
        </p:nvGraphicFramePr>
        <p:xfrm>
          <a:off x="1187640" y="1628640"/>
          <a:ext cx="7272360" cy="2232000"/>
        </p:xfrm>
        <a:graphic>
          <a:graphicData uri="http://schemas.openxmlformats.org/drawingml/2006/table">
            <a:tbl>
              <a:tblPr/>
              <a:tblGrid>
                <a:gridCol w="4017600"/>
                <a:gridCol w="1729080"/>
                <a:gridCol w="1525680"/>
              </a:tblGrid>
              <a:tr h="51804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400" spc="-1" strike="noStrike">
                          <a:solidFill>
                            <a:srgbClr val="ffffff"/>
                          </a:solidFill>
                          <a:latin typeface="Times New Roman"/>
                        </a:rPr>
                        <a:t>Вид разрешенного использования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6076b4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400" spc="-1" strike="noStrike">
                          <a:solidFill>
                            <a:srgbClr val="ffffff"/>
                          </a:solidFill>
                          <a:latin typeface="Times New Roman"/>
                        </a:rPr>
                        <a:t>Количество договоров, шт.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6076b4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400" spc="-1" strike="noStrike">
                          <a:solidFill>
                            <a:srgbClr val="ffffff"/>
                          </a:solidFill>
                          <a:latin typeface="Times New Roman"/>
                        </a:rPr>
                        <a:t>Сумма, руб.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6076b4"/>
                    </a:solidFill>
                  </a:tcPr>
                </a:tc>
              </a:tr>
              <a:tr h="48276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Для ведения личного подсобного хозяйства</a:t>
                      </a:r>
                      <a:endParaRPr b="0" lang="ru-RU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d2d5e4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b="0" lang="ru-RU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d2d5e4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7908,35</a:t>
                      </a:r>
                      <a:endParaRPr b="0" lang="ru-RU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d2d5e4"/>
                    </a:solidFill>
                  </a:tcPr>
                </a:tc>
              </a:tr>
              <a:tr h="82188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Обеспечение сельскохозяйственного производства, сельскохозяйственное использование</a:t>
                      </a:r>
                      <a:endParaRPr b="0" lang="ru-RU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eaebf2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  <a:endParaRPr b="0" lang="ru-RU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eaebf2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75724,92</a:t>
                      </a:r>
                      <a:endParaRPr b="0" lang="ru-RU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eaebf2"/>
                    </a:solidFill>
                  </a:tcPr>
                </a:tc>
              </a:tr>
              <a:tr h="37080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Предпринимательство</a:t>
                      </a:r>
                      <a:endParaRPr b="0" lang="ru-RU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d2d5e4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b="0" lang="ru-RU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d2d5e4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90805,69</a:t>
                      </a:r>
                      <a:endParaRPr b="0" lang="ru-RU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d2d5e4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8" name="Диаграмма 3"/>
          <p:cNvGraphicFramePr/>
          <p:nvPr/>
        </p:nvGraphicFramePr>
        <p:xfrm>
          <a:off x="3274200" y="4077000"/>
          <a:ext cx="576036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CustomShape 1"/>
          <p:cNvSpPr/>
          <p:nvPr/>
        </p:nvSpPr>
        <p:spPr>
          <a:xfrm>
            <a:off x="251640" y="549720"/>
            <a:ext cx="4608000" cy="3107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По состоянию на 01 января 2021 года заключено 169 договоров аренды земельных участков, из них 50 договоров – по землям населенных пунктов, 119 договоров заключено в отношении земель сельскохозяйственного назначения (73 договора в отношении земельных участков занятых пашней, 43 – сенокосы и пастбища, сельскохозяйственное использование – площадки, стоянки для хранения с/х техники).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140" name="CustomShape 2"/>
          <p:cNvSpPr/>
          <p:nvPr/>
        </p:nvSpPr>
        <p:spPr>
          <a:xfrm>
            <a:off x="0" y="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41" name="CustomShape 3"/>
          <p:cNvSpPr/>
          <p:nvPr/>
        </p:nvSpPr>
        <p:spPr>
          <a:xfrm>
            <a:off x="6302160" y="2527560"/>
            <a:ext cx="726840" cy="212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800" spc="-1" strike="noStrike">
                <a:solidFill>
                  <a:srgbClr val="000000"/>
                </a:solidFill>
                <a:latin typeface="Arial"/>
              </a:rPr>
              <a:t>договоров</a:t>
            </a:r>
            <a:endParaRPr b="0" lang="ru-RU" sz="800" spc="-1" strike="noStrike">
              <a:latin typeface="Arial"/>
            </a:endParaRPr>
          </a:p>
        </p:txBody>
      </p:sp>
      <p:sp>
        <p:nvSpPr>
          <p:cNvPr id="142" name="CustomShape 4"/>
          <p:cNvSpPr/>
          <p:nvPr/>
        </p:nvSpPr>
        <p:spPr>
          <a:xfrm>
            <a:off x="0" y="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43" name="" descr=""/>
          <p:cNvPicPr/>
          <p:nvPr/>
        </p:nvPicPr>
        <p:blipFill>
          <a:blip r:embed="rId1"/>
          <a:stretch/>
        </p:blipFill>
        <p:spPr>
          <a:xfrm>
            <a:off x="4851360" y="685800"/>
            <a:ext cx="4102200" cy="2857680"/>
          </a:xfrm>
          <a:prstGeom prst="rect">
            <a:avLst/>
          </a:prstGeom>
          <a:ln>
            <a:noFill/>
          </a:ln>
        </p:spPr>
      </p:pic>
      <p:pic>
        <p:nvPicPr>
          <p:cNvPr id="144" name="" descr=""/>
          <p:cNvPicPr/>
          <p:nvPr/>
        </p:nvPicPr>
        <p:blipFill>
          <a:blip r:embed="rId2"/>
          <a:stretch/>
        </p:blipFill>
        <p:spPr>
          <a:xfrm>
            <a:off x="1397160" y="3568680"/>
            <a:ext cx="5969160" cy="349236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CustomShape 1"/>
          <p:cNvSpPr/>
          <p:nvPr/>
        </p:nvSpPr>
        <p:spPr>
          <a:xfrm>
            <a:off x="539640" y="513360"/>
            <a:ext cx="7992360" cy="4475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Times New Roman"/>
              </a:rPr>
              <a:t>Проведены кадастровые работы в отношении 12 земельных участков, участки поставлены на кадастровый учет и включены в перечень земельных участков для бесплатного предоставления отдельным категориям граждан, проведены работы по уточнению границ 5 земельных участков. </a:t>
            </a:r>
            <a:endParaRPr b="0" lang="ru-RU" sz="16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16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16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16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16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16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16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16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Times New Roman"/>
              </a:rPr>
              <a:t>С помощью онлайн-сервиса ТехноКад-Муниципалитет в 2020 году подано:</a:t>
            </a:r>
            <a:endParaRPr b="0" lang="ru-RU" sz="1600" spc="-1" strike="noStrike">
              <a:latin typeface="Arial"/>
            </a:endParaRPr>
          </a:p>
          <a:p>
            <a:pPr marL="285840" indent="-285480" algn="just">
              <a:lnSpc>
                <a:spcPct val="100000"/>
              </a:lnSpc>
              <a:buClr>
                <a:srgbClr val="000000"/>
              </a:buClr>
              <a:buFont typeface="Wingdings" charset="2"/>
              <a:buChar char=""/>
            </a:pPr>
            <a:r>
              <a:rPr b="0" lang="ru-RU" sz="1600" spc="-1" strike="noStrike">
                <a:solidFill>
                  <a:srgbClr val="000000"/>
                </a:solidFill>
                <a:latin typeface="Times New Roman"/>
              </a:rPr>
              <a:t>80 заявок  по государственному кадастровому учету земельных участков;</a:t>
            </a:r>
            <a:endParaRPr b="0" lang="ru-RU" sz="1600" spc="-1" strike="noStrike">
              <a:latin typeface="Arial"/>
            </a:endParaRPr>
          </a:p>
          <a:p>
            <a:pPr marL="285840" indent="-285480" algn="just">
              <a:lnSpc>
                <a:spcPct val="100000"/>
              </a:lnSpc>
              <a:buClr>
                <a:srgbClr val="000000"/>
              </a:buClr>
              <a:buFont typeface="Wingdings" charset="2"/>
              <a:buChar char=""/>
            </a:pPr>
            <a:r>
              <a:rPr b="0" lang="ru-RU" sz="1600" spc="-1" strike="noStrike">
                <a:solidFill>
                  <a:srgbClr val="000000"/>
                </a:solidFill>
                <a:latin typeface="Times New Roman"/>
              </a:rPr>
              <a:t>21 заявка по сведениям о кадастровом плане территории;</a:t>
            </a:r>
            <a:endParaRPr b="0" lang="ru-RU" sz="1600" spc="-1" strike="noStrike">
              <a:latin typeface="Arial"/>
            </a:endParaRPr>
          </a:p>
          <a:p>
            <a:pPr marL="285840" indent="-285480" algn="just">
              <a:lnSpc>
                <a:spcPct val="100000"/>
              </a:lnSpc>
              <a:buClr>
                <a:srgbClr val="000000"/>
              </a:buClr>
              <a:buFont typeface="Wingdings" charset="2"/>
              <a:buChar char=""/>
            </a:pPr>
            <a:r>
              <a:rPr b="0" lang="ru-RU" sz="1600" spc="-1" strike="noStrike">
                <a:solidFill>
                  <a:srgbClr val="000000"/>
                </a:solidFill>
                <a:latin typeface="Times New Roman"/>
              </a:rPr>
              <a:t>300 запросов по сведениям об основных характеристиках и зарегистрированных правах на объекты недвижимости.</a:t>
            </a:r>
            <a:endParaRPr b="0" lang="ru-RU" sz="16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1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extShape 1"/>
          <p:cNvSpPr txBox="1"/>
          <p:nvPr/>
        </p:nvSpPr>
        <p:spPr>
          <a:xfrm>
            <a:off x="323640" y="260640"/>
            <a:ext cx="7642800" cy="7642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2f5897"/>
                </a:solidFill>
                <a:latin typeface="Times New Roman"/>
              </a:rPr>
              <a:t>Муниципальное имущество</a:t>
            </a:r>
            <a:endParaRPr b="0" lang="ru-RU" sz="3600" spc="-1" strike="noStrike">
              <a:solidFill>
                <a:srgbClr val="000000"/>
              </a:solidFill>
              <a:latin typeface="Palatino Linotype"/>
            </a:endParaRPr>
          </a:p>
        </p:txBody>
      </p:sp>
      <p:sp>
        <p:nvSpPr>
          <p:cNvPr id="147" name="CustomShape 2"/>
          <p:cNvSpPr/>
          <p:nvPr/>
        </p:nvSpPr>
        <p:spPr>
          <a:xfrm>
            <a:off x="325080" y="982800"/>
            <a:ext cx="8712720" cy="577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Times New Roman"/>
              </a:rPr>
              <a:t>Комитетом имущественных отношений заключено 5 договоров аренды муниципального имущества на сумму 251 351,64  рулей.</a:t>
            </a:r>
            <a:endParaRPr b="0" lang="ru-RU" sz="1600" spc="-1" strike="noStrike">
              <a:latin typeface="Arial"/>
            </a:endParaRPr>
          </a:p>
        </p:txBody>
      </p:sp>
      <p:pic>
        <p:nvPicPr>
          <p:cNvPr id="148" name="Picture 4" descr=""/>
          <p:cNvPicPr/>
          <p:nvPr/>
        </p:nvPicPr>
        <p:blipFill>
          <a:blip r:embed="rId1"/>
          <a:stretch/>
        </p:blipFill>
        <p:spPr>
          <a:xfrm>
            <a:off x="755640" y="4978440"/>
            <a:ext cx="7056360" cy="1572840"/>
          </a:xfrm>
          <a:prstGeom prst="rect">
            <a:avLst/>
          </a:prstGeom>
          <a:ln>
            <a:noFill/>
          </a:ln>
        </p:spPr>
      </p:pic>
      <p:sp>
        <p:nvSpPr>
          <p:cNvPr id="149" name="CustomShape 3"/>
          <p:cNvSpPr/>
          <p:nvPr/>
        </p:nvSpPr>
        <p:spPr>
          <a:xfrm>
            <a:off x="395640" y="1574640"/>
            <a:ext cx="8424720" cy="3497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Palatino Linotype"/>
              </a:rPr>
              <a:t>        </a:t>
            </a:r>
            <a:r>
              <a:rPr b="0" lang="ru-RU" sz="1600" spc="-1" strike="noStrike">
                <a:solidFill>
                  <a:srgbClr val="000000"/>
                </a:solidFill>
                <a:latin typeface="Times New Roman"/>
              </a:rPr>
              <a:t>За 2020 год было объявлено 35 аукционов по продаже муниципального имущества по следующим организациям и учреждениям: </a:t>
            </a:r>
            <a:endParaRPr b="0" lang="ru-RU" sz="1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Times New Roman"/>
              </a:rPr>
              <a:t>•  </a:t>
            </a:r>
            <a:r>
              <a:rPr b="0" lang="ru-RU" sz="1600" spc="-1" strike="noStrike">
                <a:solidFill>
                  <a:srgbClr val="000000"/>
                </a:solidFill>
                <a:latin typeface="Times New Roman"/>
              </a:rPr>
              <a:t>Вольновская СШ – 4;</a:t>
            </a:r>
            <a:endParaRPr b="0" lang="ru-RU" sz="1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Times New Roman"/>
              </a:rPr>
              <a:t>•  </a:t>
            </a:r>
            <a:r>
              <a:rPr b="0" lang="ru-RU" sz="1600" spc="-1" strike="noStrike">
                <a:solidFill>
                  <a:srgbClr val="000000"/>
                </a:solidFill>
                <a:latin typeface="Times New Roman"/>
              </a:rPr>
              <a:t>Воронцовская СШ – 4;</a:t>
            </a:r>
            <a:endParaRPr b="0" lang="ru-RU" sz="1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Times New Roman"/>
              </a:rPr>
              <a:t>•  </a:t>
            </a:r>
            <a:r>
              <a:rPr b="0" lang="ru-RU" sz="1600" spc="-1" strike="noStrike">
                <a:solidFill>
                  <a:srgbClr val="000000"/>
                </a:solidFill>
                <a:latin typeface="Times New Roman"/>
              </a:rPr>
              <a:t>Новоильиновская СШ – 2;</a:t>
            </a:r>
            <a:endParaRPr b="0" lang="ru-RU" sz="1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Times New Roman"/>
              </a:rPr>
              <a:t>•  </a:t>
            </a:r>
            <a:r>
              <a:rPr b="0" lang="ru-RU" sz="1600" spc="-1" strike="noStrike">
                <a:solidFill>
                  <a:srgbClr val="000000"/>
                </a:solidFill>
                <a:latin typeface="Times New Roman"/>
              </a:rPr>
              <a:t>БУ «Полтавская средняя школа №2» – 4;</a:t>
            </a:r>
            <a:endParaRPr b="0" lang="ru-RU" sz="1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Times New Roman"/>
              </a:rPr>
              <a:t>•  </a:t>
            </a:r>
            <a:r>
              <a:rPr b="0" lang="ru-RU" sz="1600" spc="-1" strike="noStrike">
                <a:solidFill>
                  <a:srgbClr val="000000"/>
                </a:solidFill>
                <a:latin typeface="Times New Roman"/>
              </a:rPr>
              <a:t>Комитет образования – 4;</a:t>
            </a:r>
            <a:endParaRPr b="0" lang="ru-RU" sz="1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Times New Roman"/>
              </a:rPr>
              <a:t>•  </a:t>
            </a:r>
            <a:r>
              <a:rPr b="0" lang="ru-RU" sz="1600" spc="-1" strike="noStrike">
                <a:solidFill>
                  <a:srgbClr val="000000"/>
                </a:solidFill>
                <a:latin typeface="Times New Roman"/>
              </a:rPr>
              <a:t>Казенное учреждение «Хозяйственное управление  администрации Полтавского муниципального района – 8;</a:t>
            </a:r>
            <a:endParaRPr b="0" lang="ru-RU" sz="1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Times New Roman"/>
              </a:rPr>
              <a:t>•  </a:t>
            </a:r>
            <a:r>
              <a:rPr b="0" lang="ru-RU" sz="1600" spc="-1" strike="noStrike">
                <a:solidFill>
                  <a:srgbClr val="000000"/>
                </a:solidFill>
                <a:latin typeface="Times New Roman"/>
              </a:rPr>
              <a:t>Комитет имущественных отношений администрации Полтавского муниципального района  – 9;</a:t>
            </a:r>
            <a:endParaRPr b="0" lang="ru-RU" sz="1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Palatino Linotype"/>
              </a:rPr>
              <a:t>    </a:t>
            </a:r>
            <a:r>
              <a:rPr b="0" lang="ru-RU" sz="1600" spc="-1" strike="noStrike">
                <a:solidFill>
                  <a:srgbClr val="000000"/>
                </a:solidFill>
                <a:latin typeface="Times New Roman"/>
              </a:rPr>
              <a:t>В результате проведенных процедур по продаже имущества, приватизировано 3 объекта на общую сумму 155000,0 рублей</a:t>
            </a:r>
            <a:r>
              <a:rPr b="1" lang="ru-RU" sz="1600" spc="-1" strike="noStrike">
                <a:solidFill>
                  <a:srgbClr val="000000"/>
                </a:solidFill>
                <a:latin typeface="Times New Roman"/>
              </a:rPr>
              <a:t>.</a:t>
            </a:r>
            <a:endParaRPr b="0" lang="ru-RU" sz="1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TextShape 1"/>
          <p:cNvSpPr txBox="1"/>
          <p:nvPr/>
        </p:nvSpPr>
        <p:spPr>
          <a:xfrm>
            <a:off x="539640" y="548640"/>
            <a:ext cx="8229240" cy="80784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p>
            <a:pPr algn="just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Проведены мероприятия по передачи имущества из собственности Омской области в собственность Полтавского муниципального  района:</a:t>
            </a:r>
            <a:endParaRPr b="0" lang="ru-RU" sz="1800" spc="-1" strike="noStrike">
              <a:solidFill>
                <a:srgbClr val="000000"/>
              </a:solidFill>
              <a:latin typeface="Palatino Linotype"/>
            </a:endParaRPr>
          </a:p>
        </p:txBody>
      </p:sp>
      <p:graphicFrame>
        <p:nvGraphicFramePr>
          <p:cNvPr id="151" name="Table 2"/>
          <p:cNvGraphicFramePr/>
          <p:nvPr/>
        </p:nvGraphicFramePr>
        <p:xfrm>
          <a:off x="899640" y="1412640"/>
          <a:ext cx="7416360" cy="2376000"/>
        </p:xfrm>
        <a:graphic>
          <a:graphicData uri="http://schemas.openxmlformats.org/drawingml/2006/table">
            <a:tbl>
              <a:tblPr/>
              <a:tblGrid>
                <a:gridCol w="5040360"/>
                <a:gridCol w="2376000"/>
              </a:tblGrid>
              <a:tr h="35568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latin typeface="Times New Roman"/>
                        </a:rPr>
                        <a:t>Наименование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6076b4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latin typeface="Times New Roman"/>
                        </a:rPr>
                        <a:t>Стоимость, руб.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6076b4"/>
                    </a:solidFill>
                  </a:tcPr>
                </a:tc>
              </a:tr>
              <a:tr h="35568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Библиотечное оборудование (19 ед.)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d2d5e4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440424,42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d2d5e4"/>
                    </a:solidFill>
                  </a:tcPr>
                </a:tc>
              </a:tr>
              <a:tr h="35568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Маски (11050 шт.)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eaebf2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99450,00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eaebf2"/>
                    </a:solidFill>
                  </a:tcPr>
                </a:tc>
              </a:tr>
              <a:tr h="35568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Автомобиль ВАЗ-21214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d2d5e4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218990,00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d2d5e4"/>
                    </a:solidFill>
                  </a:tcPr>
                </a:tc>
              </a:tr>
              <a:tr h="35568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Пианино, модель №3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eaebf2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372000,00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eaebf2"/>
                    </a:solidFill>
                  </a:tcPr>
                </a:tc>
              </a:tr>
              <a:tr h="59796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Спортивный инвентарь в количестве (25 шт.)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d2d5e4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22795,02</a:t>
                      </a: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d2d5e4"/>
                    </a:solidFill>
                  </a:tcPr>
                </a:tc>
              </a:tr>
            </a:tbl>
          </a:graphicData>
        </a:graphic>
      </p:graphicFrame>
      <p:sp>
        <p:nvSpPr>
          <p:cNvPr id="152" name="CustomShape 3"/>
          <p:cNvSpPr/>
          <p:nvPr/>
        </p:nvSpPr>
        <p:spPr>
          <a:xfrm>
            <a:off x="611640" y="4437000"/>
            <a:ext cx="8352720" cy="1461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      </a:t>
            </a: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Сельским поселениям передано 46 площадок накопления ТКО, 116 контейнеров.</a:t>
            </a:r>
            <a:endParaRPr b="0" lang="ru-RU" sz="18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      </a:t>
            </a: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Соловьевскому сельскому поселению передана Дизельная электростанция Азимут АД-30С-Т400-23КМ11 (Azimut) в количестве 2 шт., общей стоимостью 562400,00 рублей. </a:t>
            </a:r>
            <a:endParaRPr b="0" lang="ru-R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CustomShape 1"/>
          <p:cNvSpPr/>
          <p:nvPr/>
        </p:nvSpPr>
        <p:spPr>
          <a:xfrm>
            <a:off x="0" y="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54" name="CustomShape 2"/>
          <p:cNvSpPr/>
          <p:nvPr/>
        </p:nvSpPr>
        <p:spPr>
          <a:xfrm>
            <a:off x="0" y="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55" name="CustomShape 3"/>
          <p:cNvSpPr/>
          <p:nvPr/>
        </p:nvSpPr>
        <p:spPr>
          <a:xfrm>
            <a:off x="1904400" y="188640"/>
            <a:ext cx="5766120" cy="935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2f5897"/>
                </a:solidFill>
                <a:latin typeface="Times New Roman"/>
              </a:rPr>
              <a:t>Доходы в 2020 году</a:t>
            </a:r>
            <a:endParaRPr b="0" lang="ru-RU" sz="3600" spc="-1" strike="noStrike">
              <a:latin typeface="Arial"/>
            </a:endParaRPr>
          </a:p>
        </p:txBody>
      </p:sp>
      <p:pic>
        <p:nvPicPr>
          <p:cNvPr id="156" name="Picture 2" descr=""/>
          <p:cNvPicPr/>
          <p:nvPr/>
        </p:nvPicPr>
        <p:blipFill>
          <a:blip r:embed="rId1"/>
          <a:stretch/>
        </p:blipFill>
        <p:spPr>
          <a:xfrm>
            <a:off x="1171080" y="1124640"/>
            <a:ext cx="6749640" cy="31348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985</TotalTime>
  <Application>LibreOffice/6.2.8.2$Linux_x86 LibreOffice_project/20$Build-2</Application>
  <Words>1492</Words>
  <Paragraphs>141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2021-01-21T02:06:18Z</dcterms:created>
  <dc:creator>Karbaeva</dc:creator>
  <dc:description/>
  <dc:language>ru-RU</dc:language>
  <cp:lastModifiedBy/>
  <cp:lastPrinted>2021-01-22T02:41:14Z</cp:lastPrinted>
  <dcterms:modified xsi:type="dcterms:W3CDTF">2021-03-02T10:33:10Z</dcterms:modified>
  <cp:revision>71</cp:revision>
  <dc:subject/>
  <dc:title>Доклад о проделанной работе комитетом имущественных отношений администрации Полтавского муниципального района Омской области  за 2020 год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1</vt:i4>
  </property>
  <property fmtid="{D5CDD505-2E9C-101B-9397-08002B2CF9AE}" pid="8" name="PresentationFormat">
    <vt:lpwstr>Экран (4:3)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23</vt:i4>
  </property>
</Properties>
</file>